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6" r:id="rId2"/>
    <p:sldId id="258" r:id="rId3"/>
    <p:sldId id="264" r:id="rId4"/>
    <p:sldId id="265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389944-6615-4961-B9A1-3E3359E22F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50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00E19-904F-4069-A77A-2324446DD4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23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160BA-B87A-40F9-87F1-DE94222E83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78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DFB2A-7519-42E3-BAD1-F00C531B74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728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0FFCA-3381-4D36-A6D6-B01FFCCFC9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68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3DDC-BB3F-4EA0-B62D-CF4170F34D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778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C40D6-708E-4156-BDEB-0890E692A5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21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3990A-8D4C-4FA8-BA8F-FF41B015BE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56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5983B-4F20-4188-8984-A6635CE90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87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BA6E-04B2-4033-9298-554D73242D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46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6793-3FDD-41FD-B1D6-C64D2FB954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040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465D-6AF4-4048-ADDD-8BDD1FB8F9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129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C6E1-BB8D-44A9-93AB-528FCFF1D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54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32DBA4-AA76-45CA-802B-5A116836F5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15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_____________  </a:t>
            </a:r>
            <a:r>
              <a:rPr lang="en-US" altLang="en-US" sz="3600" smtClean="0">
                <a:solidFill>
                  <a:schemeClr val="folHlink"/>
                </a:solidFill>
              </a:rPr>
              <a:t>Clase 701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2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991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7: </a:t>
            </a:r>
            <a:r>
              <a:rPr lang="es-ES_tradnl" altLang="en-US" dirty="0" smtClean="0"/>
              <a:t>¿A qué hora vas a la escuela?</a:t>
            </a:r>
          </a:p>
          <a:p>
            <a:pPr eaLnBrk="1" hangingPunct="1"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last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years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work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>
                <a:solidFill>
                  <a:srgbClr val="0070C0"/>
                </a:solidFill>
              </a:rPr>
              <a:t>TOMAR </a:t>
            </a:r>
            <a:r>
              <a:rPr lang="es-ES_tradnl" altLang="en-US" b="1" u="sng" dirty="0">
                <a:solidFill>
                  <a:srgbClr val="0070C0"/>
                </a:solidFill>
              </a:rPr>
              <a:t>QUIZ: REPASO A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b="1" dirty="0" smtClean="0">
                <a:solidFill>
                  <a:srgbClr val="0070C0"/>
                </a:solidFill>
              </a:rPr>
              <a:t>A. </a:t>
            </a:r>
            <a:r>
              <a:rPr lang="es-ES_tradnl" altLang="en-US" dirty="0" smtClean="0"/>
              <a:t>Escribe la palabra correcta:</a:t>
            </a:r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b="1" dirty="0" smtClean="0">
                <a:solidFill>
                  <a:srgbClr val="0070C0"/>
                </a:solidFill>
              </a:rPr>
              <a:t>B.  </a:t>
            </a:r>
            <a:r>
              <a:rPr lang="es-ES_tradnl" altLang="en-US" dirty="0" smtClean="0"/>
              <a:t>Conjuga los verbos: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  1. Sacar	   2. Escuchar   3. Tomar	  4. Pagar</a:t>
            </a: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44838"/>
            <a:ext cx="3200400" cy="226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981200" y="3352800"/>
            <a:ext cx="685800" cy="2746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rgbClr val="000000"/>
                </a:solidFill>
                <a:latin typeface="Times New Roman" pitchFamily="18" charset="0"/>
              </a:rPr>
              <a:t>escuela</a:t>
            </a:r>
          </a:p>
        </p:txBody>
      </p:sp>
      <p:pic>
        <p:nvPicPr>
          <p:cNvPr id="20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100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15906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429000"/>
            <a:ext cx="1905000" cy="16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229600" cy="5211763"/>
          </a:xfrm>
        </p:spPr>
        <p:txBody>
          <a:bodyPr/>
          <a:lstStyle/>
          <a:p>
            <a:pPr eaLnBrk="1" hangingPunct="1"/>
            <a:r>
              <a:rPr lang="en-US" altLang="en-US" smtClean="0"/>
              <a:t>Materiales escolares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1301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24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764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1447800"/>
            <a:ext cx="109378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16859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76200" y="3505200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cuaderno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828800" y="32305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lápiz 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886200" y="28194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pluma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429000" y="3352800"/>
            <a:ext cx="1676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bolígrafo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562600" y="32004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libro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7086600" y="3124200"/>
            <a:ext cx="1752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mochila </a:t>
            </a: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38600"/>
            <a:ext cx="1828800" cy="17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714875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52400" y="59737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203700"/>
            <a:ext cx="16002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3810000"/>
            <a:ext cx="15049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0" y="5668963"/>
            <a:ext cx="167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Borrador / Goma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7086600" y="58975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Los verbos “YO”: </a:t>
            </a:r>
            <a:br>
              <a:rPr lang="en-US" altLang="en-US" sz="4000" smtClean="0">
                <a:solidFill>
                  <a:srgbClr val="FF0000"/>
                </a:solidFill>
              </a:rPr>
            </a:br>
            <a:r>
              <a:rPr lang="en-US" altLang="en-US" sz="4000" smtClean="0">
                <a:solidFill>
                  <a:srgbClr val="FF0000"/>
                </a:solidFill>
              </a:rPr>
              <a:t>IR, DAR y ESTAR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9154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The verb </a:t>
            </a:r>
            <a:r>
              <a:rPr lang="en-US" altLang="en-US" sz="2800" b="1" u="sng" dirty="0" err="1" smtClean="0">
                <a:solidFill>
                  <a:srgbClr val="008000"/>
                </a:solidFill>
              </a:rPr>
              <a:t>Ir</a:t>
            </a:r>
            <a:r>
              <a:rPr lang="en-US" altLang="en-US" sz="28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2000" i="1" dirty="0" smtClean="0"/>
              <a:t>(to go) </a:t>
            </a:r>
            <a:r>
              <a:rPr lang="en-US" altLang="en-US" sz="2800" dirty="0" smtClean="0"/>
              <a:t>is one of the most irregular verbs in the Spanish language.  It is a verb you must memorize.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The verbs </a:t>
            </a:r>
            <a:r>
              <a:rPr lang="en-US" altLang="en-US" sz="2800" b="1" u="sng" dirty="0" smtClean="0">
                <a:solidFill>
                  <a:srgbClr val="FF3300"/>
                </a:solidFill>
              </a:rPr>
              <a:t>Dar</a:t>
            </a:r>
            <a:r>
              <a:rPr lang="en-US" altLang="en-US" sz="2800" b="1" dirty="0" smtClean="0">
                <a:solidFill>
                  <a:srgbClr val="FF3300"/>
                </a:solidFill>
              </a:rPr>
              <a:t> </a:t>
            </a:r>
            <a:r>
              <a:rPr lang="en-US" altLang="en-US" sz="2000" i="1" dirty="0" smtClean="0"/>
              <a:t>(to give)</a:t>
            </a:r>
            <a:r>
              <a:rPr lang="en-US" altLang="en-US" sz="2800" dirty="0" smtClean="0"/>
              <a:t> and </a:t>
            </a:r>
            <a:r>
              <a:rPr lang="en-US" altLang="en-US" sz="2800" b="1" u="sng" dirty="0" err="1" smtClean="0">
                <a:solidFill>
                  <a:srgbClr val="660066"/>
                </a:solidFill>
              </a:rPr>
              <a:t>Estar</a:t>
            </a:r>
            <a:r>
              <a:rPr lang="en-US" altLang="en-US" sz="2800" dirty="0" smtClean="0"/>
              <a:t> </a:t>
            </a:r>
            <a:r>
              <a:rPr lang="en-US" altLang="en-US" sz="2000" i="1" dirty="0" smtClean="0"/>
              <a:t>(to be </a:t>
            </a:r>
            <a:r>
              <a:rPr lang="en-US" altLang="en-US" sz="1600" i="1" dirty="0" smtClean="0"/>
              <a:t>[feeling, location]</a:t>
            </a:r>
            <a:r>
              <a:rPr lang="en-US" altLang="en-US" sz="1800" i="1" dirty="0" smtClean="0"/>
              <a:t> </a:t>
            </a:r>
            <a:r>
              <a:rPr lang="en-US" altLang="en-US" sz="2000" i="1" dirty="0" smtClean="0"/>
              <a:t>)</a:t>
            </a:r>
            <a:r>
              <a:rPr lang="en-US" altLang="en-US" sz="2800" dirty="0" smtClean="0"/>
              <a:t> are conjugated in the same way as regular –AR verbs in all forms </a:t>
            </a:r>
            <a:r>
              <a:rPr lang="en-US" altLang="en-US" sz="2800" dirty="0" smtClean="0">
                <a:solidFill>
                  <a:srgbClr val="000099"/>
                </a:solidFill>
              </a:rPr>
              <a:t>EXCEPT</a:t>
            </a:r>
            <a:r>
              <a:rPr lang="en-US" altLang="en-US" sz="2800" dirty="0" smtClean="0"/>
              <a:t> YO.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smtClean="0"/>
              <a:t>					</a:t>
            </a:r>
            <a:r>
              <a:rPr lang="en-US" altLang="en-US" sz="2800" b="1" dirty="0" err="1" smtClean="0">
                <a:solidFill>
                  <a:srgbClr val="008000"/>
                </a:solidFill>
              </a:rPr>
              <a:t>Ir</a:t>
            </a:r>
            <a:r>
              <a:rPr lang="en-US" altLang="en-US" sz="2800" dirty="0" smtClean="0"/>
              <a:t>     	</a:t>
            </a:r>
            <a:endParaRPr lang="en-US" altLang="en-US" sz="2800" b="1" dirty="0" smtClean="0">
              <a:solidFill>
                <a:srgbClr val="660066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Tú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Ud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Nosotros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i="1" dirty="0" err="1" smtClean="0"/>
              <a:t>Vosotros</a:t>
            </a:r>
            <a:endParaRPr lang="en-US" altLang="en-US" sz="2800" i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Ellos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Uds</a:t>
            </a:r>
            <a:r>
              <a:rPr lang="en-US" altLang="en-US" sz="28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352800" y="37338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vOY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29000" y="41290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vas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05200" y="4572000"/>
            <a:ext cx="76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200400" y="50434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vamos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352800" y="54864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 err="1">
                <a:latin typeface="Verdana" pitchFamily="34" charset="0"/>
              </a:rPr>
              <a:t>váis</a:t>
            </a:r>
            <a:endParaRPr lang="es-ES_tradnl" altLang="en-US" sz="2800" i="1" dirty="0">
              <a:latin typeface="Verdana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429000" y="5881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van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257800" y="5500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 err="1">
                <a:latin typeface="Verdana" pitchFamily="34" charset="0"/>
              </a:rPr>
              <a:t>dáis</a:t>
            </a:r>
            <a:endParaRPr lang="es-ES_tradnl" altLang="en-US" sz="2800" i="1" dirty="0">
              <a:latin typeface="Verdana" pitchFamily="34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334000" y="41290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das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410200" y="4586288"/>
            <a:ext cx="99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029200" y="50434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damos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257800" y="37338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dOY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257800" y="5881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dan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9342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010400" y="41148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086600" y="45720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705600" y="50292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6858000" y="55006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latin typeface="Verdana" pitchFamily="34" charset="0"/>
              </a:rPr>
              <a:t>estáis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6934200" y="58674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estan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257800" y="3290888"/>
            <a:ext cx="3276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Dar        </a:t>
            </a: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Estar</a:t>
            </a: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960438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La preposición “A”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3.    The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means “to, toward”. This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often follows the verb </a:t>
            </a:r>
            <a:r>
              <a:rPr lang="en-US" altLang="en-US" sz="2400" b="1" smtClean="0">
                <a:solidFill>
                  <a:srgbClr val="008000"/>
                </a:solidFill>
              </a:rPr>
              <a:t>“ir”.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4.    When the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is followed by the definite article </a:t>
            </a:r>
            <a:r>
              <a:rPr lang="en-US" altLang="en-US" sz="2400" b="1" smtClean="0">
                <a:solidFill>
                  <a:srgbClr val="660066"/>
                </a:solidFill>
              </a:rPr>
              <a:t>“el”</a:t>
            </a:r>
            <a:r>
              <a:rPr lang="en-US" altLang="en-US" sz="2400" smtClean="0"/>
              <a:t> the two words “contract” to form one word </a:t>
            </a:r>
            <a:r>
              <a:rPr lang="en-US" altLang="en-US" sz="2400" b="1" smtClean="0">
                <a:solidFill>
                  <a:srgbClr val="FF0066"/>
                </a:solidFill>
              </a:rPr>
              <a:t>“a</a:t>
            </a:r>
            <a:r>
              <a:rPr lang="en-US" altLang="en-US" sz="2400" b="1" smtClean="0">
                <a:solidFill>
                  <a:srgbClr val="660066"/>
                </a:solidFill>
              </a:rPr>
              <a:t>l”. </a:t>
            </a:r>
            <a:r>
              <a:rPr lang="en-US" altLang="en-US" sz="2400" smtClean="0"/>
              <a:t>So….      </a:t>
            </a:r>
            <a:r>
              <a:rPr lang="en-US" altLang="en-US" sz="2400" b="1" smtClean="0">
                <a:solidFill>
                  <a:srgbClr val="FF0066"/>
                </a:solidFill>
              </a:rPr>
              <a:t>a </a:t>
            </a:r>
            <a:r>
              <a:rPr lang="en-US" altLang="en-US" sz="2400" smtClean="0"/>
              <a:t>+ </a:t>
            </a:r>
            <a:r>
              <a:rPr lang="en-US" altLang="en-US" sz="2400" b="1" smtClean="0">
                <a:solidFill>
                  <a:srgbClr val="660066"/>
                </a:solidFill>
              </a:rPr>
              <a:t>el </a:t>
            </a:r>
            <a:r>
              <a:rPr lang="en-US" altLang="en-US" sz="2400" b="1" smtClean="0"/>
              <a:t>= </a:t>
            </a:r>
            <a:r>
              <a:rPr lang="en-US" altLang="en-US" sz="2400" b="1" smtClean="0">
                <a:solidFill>
                  <a:srgbClr val="FF0066"/>
                </a:solidFill>
              </a:rPr>
              <a:t>a</a:t>
            </a:r>
            <a:r>
              <a:rPr lang="en-US" altLang="en-US" sz="2400" b="1" smtClean="0">
                <a:solidFill>
                  <a:srgbClr val="660066"/>
                </a:solidFill>
              </a:rPr>
              <a:t>l</a:t>
            </a:r>
            <a:r>
              <a:rPr lang="en-US" altLang="en-US" sz="2400" b="1" smtClean="0"/>
              <a:t>. </a:t>
            </a:r>
            <a:r>
              <a:rPr lang="en-US" altLang="en-US" sz="2400" smtClean="0"/>
              <a:t>With all other definite articles they stay as two separate words.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altLang="en-US" sz="2400" b="1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Por ejemplo: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el parque.      </a:t>
            </a:r>
            <a:r>
              <a:rPr lang="en-US" altLang="en-US" sz="2400" smtClean="0">
                <a:sym typeface="Wingdings" pitchFamily="2" charset="2"/>
              </a:rPr>
              <a:t></a:t>
            </a: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la tienda.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las clases.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los parques.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066800" y="3810000"/>
            <a:ext cx="6858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143000" y="3886200"/>
            <a:ext cx="533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1143000" y="3886200"/>
            <a:ext cx="533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14800" y="3810000"/>
            <a:ext cx="216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sym typeface="Wingdings" pitchFamily="2" charset="2"/>
              </a:rPr>
              <a:t>Voy </a:t>
            </a:r>
            <a:r>
              <a:rPr lang="en-US" altLang="en-US" sz="2400" b="1">
                <a:solidFill>
                  <a:srgbClr val="FF0066"/>
                </a:solidFill>
              </a:rPr>
              <a:t>a</a:t>
            </a:r>
            <a:r>
              <a:rPr lang="en-US" altLang="en-US" sz="2400" b="1">
                <a:solidFill>
                  <a:srgbClr val="660066"/>
                </a:solidFill>
              </a:rPr>
              <a:t>l </a:t>
            </a:r>
            <a:r>
              <a:rPr lang="en-US" altLang="en-US" sz="2400">
                <a:solidFill>
                  <a:srgbClr val="000000"/>
                </a:solidFill>
              </a:rPr>
              <a:t>parque.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65238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Completa la hoja LOS VERBOS IR, DAR, ESTAR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FF0000"/>
                </a:solidFill>
              </a:rPr>
              <a:t>Tarea #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5208</TotalTime>
  <Words>278</Words>
  <Application>Microsoft Office PowerPoint</Application>
  <PresentationFormat>On-screen Show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_____________  Clase 701 La fecha es el 2 de octubre del 2017</vt:lpstr>
      <vt:lpstr>Mas vocabulario</vt:lpstr>
      <vt:lpstr>Los verbos “YO”:  IR, DAR y ESTAR</vt:lpstr>
      <vt:lpstr>La preposición “A”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6nh/im La fecha es el 24 de enero del 2011</dc:title>
  <dc:creator>Helen Zumaeta</dc:creator>
  <cp:lastModifiedBy>Helen Zumaeta</cp:lastModifiedBy>
  <cp:revision>16</cp:revision>
  <dcterms:created xsi:type="dcterms:W3CDTF">2011-01-24T17:08:02Z</dcterms:created>
  <dcterms:modified xsi:type="dcterms:W3CDTF">2017-10-02T15:14:57Z</dcterms:modified>
</cp:coreProperties>
</file>